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7"/>
  </p:notesMasterIdLst>
  <p:handoutMasterIdLst>
    <p:handoutMasterId r:id="rId18"/>
  </p:handoutMasterIdLst>
  <p:sldIdLst>
    <p:sldId id="256" r:id="rId2"/>
    <p:sldId id="393" r:id="rId3"/>
    <p:sldId id="394" r:id="rId4"/>
    <p:sldId id="395" r:id="rId5"/>
    <p:sldId id="396" r:id="rId6"/>
    <p:sldId id="397" r:id="rId7"/>
    <p:sldId id="398" r:id="rId8"/>
    <p:sldId id="399" r:id="rId9"/>
    <p:sldId id="400" r:id="rId10"/>
    <p:sldId id="409" r:id="rId11"/>
    <p:sldId id="403" r:id="rId12"/>
    <p:sldId id="404" r:id="rId13"/>
    <p:sldId id="405" r:id="rId14"/>
    <p:sldId id="408" r:id="rId15"/>
    <p:sldId id="275" r:id="rId16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  <p:embeddedFont>
      <p:font typeface="나눔스퀘어OTF" panose="020B0600000101010101" pitchFamily="34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485" autoAdjust="0"/>
  </p:normalViewPr>
  <p:slideViewPr>
    <p:cSldViewPr>
      <p:cViewPr varScale="1">
        <p:scale>
          <a:sx n="73" d="100"/>
          <a:sy n="73" d="100"/>
        </p:scale>
        <p:origin x="60" y="7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7A0ABA04-AC4C-44F7-A123-50A6F34328F0}" type="datetimeFigureOut">
              <a:rPr lang="ko-KR" altLang="en-US"/>
              <a:pPr>
                <a:defRPr/>
              </a:pPr>
              <a:t>2019-06-09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0F812030-26A6-41EC-A6C0-FC32BEACC5D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0130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2664ED43-C746-45F4-A351-96869E62061D}" type="datetimeFigureOut">
              <a:rPr lang="ko-KR" altLang="en-US"/>
              <a:pPr>
                <a:defRPr/>
              </a:pPr>
              <a:t>2019-06-09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FF4104F1-D332-4252-A62D-DDEA1942ABE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944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065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2264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0454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defTabSz="685800" eaLnBrk="1" latinLnBrk="1" hangingPunct="1">
              <a:defRPr/>
            </a:pPr>
            <a:r>
              <a:rPr lang="en-US" altLang="ko-KR" sz="4050" b="1" kern="10" spc="38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Verdana"/>
              </a:rPr>
              <a:t>Thank You !</a:t>
            </a:r>
            <a:endParaRPr lang="ko-KR" altLang="en-US" sz="4050" b="1" kern="10" spc="38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Verdana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685800"/>
            <a:ext cx="4837113" cy="6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28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defTabSz="685800" latinLnBrk="1"/>
            <a:fld id="{89DF54C2-A7FA-4913-ACC4-C93AA01B2A56}" type="slidenum">
              <a:rPr lang="ko-KR" altLang="en-US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defTabSz="685800" latinLnBrk="1"/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/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1" r:id="rId2"/>
    <p:sldLayoutId id="2147484762" r:id="rId3"/>
    <p:sldLayoutId id="214748476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02-1. </a:t>
            </a:r>
            <a:r>
              <a:rPr lang="ko-KR" altLang="en-US" b="1">
                <a:solidFill>
                  <a:schemeClr val="tx1"/>
                </a:solidFill>
              </a:rPr>
              <a:t>변수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81201881-932A-4CD2-8C34-E1A542118F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7ABAE-D430-4477-8F61-1AB9B9794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7937"/>
            <a:ext cx="4930982" cy="384175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95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변수 값 복사</a:t>
            </a:r>
            <a:r>
              <a:rPr lang="en-US" altLang="ko-KR"/>
              <a:t>:</a:t>
            </a:r>
          </a:p>
          <a:p>
            <a:pPr>
              <a:defRPr/>
            </a:pP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변수 사용</a:t>
            </a: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FA5F3FFE-DC1E-47CF-99F0-A3EA28DFE0E5}"/>
              </a:ext>
            </a:extLst>
          </p:cNvPr>
          <p:cNvSpPr txBox="1">
            <a:spLocks/>
          </p:cNvSpPr>
          <p:nvPr/>
        </p:nvSpPr>
        <p:spPr>
          <a:xfrm>
            <a:off x="1905000" y="1295400"/>
            <a:ext cx="5987989" cy="318857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/>
              <a:t>변수의 값을 다른 변수에 저장</a:t>
            </a:r>
            <a:endParaRPr kumimoji="0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EA2E2A-996B-4F14-B9FB-BE9F967A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5" y="2670764"/>
            <a:ext cx="4034228" cy="318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ECF44A-FD87-4961-A29F-662A315F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85" y="3068714"/>
            <a:ext cx="4034228" cy="268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EF90DA-53EF-438A-993A-668224712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183" y="1868861"/>
            <a:ext cx="2743552" cy="693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939CA7-56B7-40FE-BCE4-2AB7D3190CDF}"/>
              </a:ext>
            </a:extLst>
          </p:cNvPr>
          <p:cNvSpPr txBox="1"/>
          <p:nvPr/>
        </p:nvSpPr>
        <p:spPr>
          <a:xfrm>
            <a:off x="707085" y="3783862"/>
            <a:ext cx="4583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VariableExchangeExample.java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25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8575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로컬 변수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(Local Variable)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메소드 </a:t>
            </a:r>
            <a:r>
              <a:rPr lang="ko-KR" altLang="en-US" dirty="0"/>
              <a:t>블록 내에서 </a:t>
            </a:r>
            <a:r>
              <a:rPr lang="ko-KR" altLang="en-US"/>
              <a:t>선언된 변수를 로컬 변수라고 함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267891" lvl="1" indent="0">
              <a:buNone/>
              <a:defRPr/>
            </a:pPr>
            <a:endParaRPr lang="en-US" altLang="ko-KR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/>
              <a:t>로컬 변수는 메소드 </a:t>
            </a:r>
            <a:r>
              <a:rPr lang="ko-KR" altLang="en-US" dirty="0"/>
              <a:t>블록 내에서만 사용되고 </a:t>
            </a:r>
            <a:r>
              <a:rPr lang="ko-KR" altLang="en-US" err="1"/>
              <a:t>메소드</a:t>
            </a:r>
            <a:r>
              <a:rPr lang="ko-KR" altLang="en-US"/>
              <a:t> 실행이 </a:t>
            </a:r>
            <a:r>
              <a:rPr lang="ko-KR" altLang="en-US" dirty="0"/>
              <a:t>끝나면 </a:t>
            </a:r>
            <a:r>
              <a:rPr lang="ko-KR" altLang="en-US"/>
              <a:t>자동 삭제됨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27062" lvl="2" indent="0">
              <a:buFontTx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</a:t>
            </a:r>
            <a:r>
              <a:rPr lang="ko-KR" altLang="en-US"/>
              <a:t>변수 사용 범위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51510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705727-3E7E-4DB0-A15A-0F577CA6CC77}"/>
              </a:ext>
            </a:extLst>
          </p:cNvPr>
          <p:cNvCxnSpPr>
            <a:cxnSpLocks/>
          </p:cNvCxnSpPr>
          <p:nvPr/>
        </p:nvCxnSpPr>
        <p:spPr>
          <a:xfrm>
            <a:off x="2057400" y="3370556"/>
            <a:ext cx="4572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61161F-FEDE-4642-BAB5-D9FBBFAC237F}"/>
              </a:ext>
            </a:extLst>
          </p:cNvPr>
          <p:cNvCxnSpPr>
            <a:cxnSpLocks/>
          </p:cNvCxnSpPr>
          <p:nvPr/>
        </p:nvCxnSpPr>
        <p:spPr>
          <a:xfrm>
            <a:off x="2078856" y="3689410"/>
            <a:ext cx="30997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1041D5-9C87-43BD-8817-D7822E996493}"/>
              </a:ext>
            </a:extLst>
          </p:cNvPr>
          <p:cNvSpPr txBox="1"/>
          <p:nvPr/>
        </p:nvSpPr>
        <p:spPr>
          <a:xfrm>
            <a:off x="1477022" y="4437357"/>
            <a:ext cx="3323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이 위치에서는 </a:t>
            </a:r>
            <a:r>
              <a:rPr lang="en-US" altLang="ko-KR" sz="1200" b="1">
                <a:solidFill>
                  <a:srgbClr val="FF0000"/>
                </a:solidFill>
              </a:rPr>
              <a:t>value</a:t>
            </a:r>
            <a:r>
              <a:rPr lang="ko-KR" altLang="en-US" sz="1200" b="1">
                <a:solidFill>
                  <a:srgbClr val="FF0000"/>
                </a:solidFill>
              </a:rPr>
              <a:t>와 </a:t>
            </a:r>
            <a:r>
              <a:rPr lang="en-US" altLang="ko-KR" sz="1200" b="1">
                <a:solidFill>
                  <a:srgbClr val="FF0000"/>
                </a:solidFill>
              </a:rPr>
              <a:t>sum </a:t>
            </a:r>
            <a:r>
              <a:rPr lang="ko-KR" altLang="en-US" sz="1200" b="1">
                <a:solidFill>
                  <a:srgbClr val="FF0000"/>
                </a:solidFill>
              </a:rPr>
              <a:t>변수는 사용 못함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822608-4E4D-4E43-A6C5-838C17656FCE}"/>
              </a:ext>
            </a:extLst>
          </p:cNvPr>
          <p:cNvSpPr/>
          <p:nvPr/>
        </p:nvSpPr>
        <p:spPr>
          <a:xfrm>
            <a:off x="1441510" y="4011966"/>
            <a:ext cx="351778" cy="3987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yongkwon\AppData\Local\Temp\SNAGHTMLa41e86.PNG">
            <a:extLst>
              <a:ext uri="{FF2B5EF4-FFF2-40B4-BE49-F238E27FC236}">
                <a16:creationId xmlns:a16="http://schemas.microsoft.com/office/drawing/2014/main" id="{11D4A7D8-294C-4717-8F2D-BCBB629B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3" y="1544252"/>
            <a:ext cx="62865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yongkwon\AppData\Local\Temp\SNAGHTMLa5c58f.PNG">
            <a:extLst>
              <a:ext uri="{FF2B5EF4-FFF2-40B4-BE49-F238E27FC236}">
                <a16:creationId xmlns:a16="http://schemas.microsoft.com/office/drawing/2014/main" id="{2BBA0D24-AB72-47CF-AD6E-366972F6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73" y="3657413"/>
            <a:ext cx="47720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/>
              <a:t>로컬 변수는 해당 중괄호 블록 내에서만 사용 가능</a:t>
            </a:r>
            <a:endParaRPr lang="en-US" altLang="ko-KR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</a:t>
            </a:r>
            <a:r>
              <a:rPr lang="ko-KR" altLang="en-US"/>
              <a:t>변수 사용 범위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45B9C9-F1C8-4272-9189-D64CC632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751" y="1971714"/>
            <a:ext cx="3771429" cy="314286"/>
          </a:xfrm>
          <a:prstGeom prst="rect">
            <a:avLst/>
          </a:prstGeom>
        </p:spPr>
      </p:pic>
      <p:pic>
        <p:nvPicPr>
          <p:cNvPr id="4100" name="Picture 4" descr="C:\Users\yongkwon\AppData\Local\Temp\SNAGHTMLa33b3b.PNG">
            <a:extLst>
              <a:ext uri="{FF2B5EF4-FFF2-40B4-BE49-F238E27FC236}">
                <a16:creationId xmlns:a16="http://schemas.microsoft.com/office/drawing/2014/main" id="{76336D70-D4E8-4B89-ABD9-3455D46E7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48" y="2388834"/>
            <a:ext cx="47815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yongkwon\AppData\Local\Temp\SNAGHTMLa3e508.PNG">
            <a:extLst>
              <a:ext uri="{FF2B5EF4-FFF2-40B4-BE49-F238E27FC236}">
                <a16:creationId xmlns:a16="http://schemas.microsoft.com/office/drawing/2014/main" id="{8D606CC9-5BC2-4940-91DD-0497328F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99" y="1649027"/>
            <a:ext cx="11144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073CB6-9CAF-4FB1-98F1-2EA76990F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922" y="2707257"/>
            <a:ext cx="3390476" cy="238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D8F2EE-DB59-409A-A562-69259B626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81" y="3909132"/>
            <a:ext cx="3371429" cy="276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1DE3F8-8DF1-4CB3-9F9B-63B77C291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922" y="2994471"/>
            <a:ext cx="1847619" cy="2190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C84644-D93D-439E-BAB1-C82C47BAF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1823" y="4164248"/>
            <a:ext cx="1676190" cy="5523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DEE986-67CD-4402-928E-1E8EA59BC1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614" y="5067362"/>
            <a:ext cx="1780952" cy="4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6681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다음 사항에 주의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변수가 어떤 범위에서 사용될 것인지 고려하여 선언 위치 결정할 것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/>
              <a:t>메소드</a:t>
            </a:r>
            <a:r>
              <a:rPr lang="ko-KR" altLang="en-US" dirty="0"/>
              <a:t> 블록 전체에서 사용하려는 경우 </a:t>
            </a:r>
            <a:r>
              <a:rPr lang="ko-KR" altLang="en-US" dirty="0" err="1"/>
              <a:t>메소드</a:t>
            </a:r>
            <a:r>
              <a:rPr lang="ko-KR" altLang="en-US" dirty="0"/>
              <a:t> 블록 첫머리에 선언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특정 블록 내부에서만 사용하려는 경우 해당 블록 내에 선언</a:t>
            </a: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</a:t>
            </a:r>
            <a:r>
              <a:rPr lang="ko-KR" altLang="en-US"/>
              <a:t>변수 사용 범위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5A1CA-B3C6-44B2-B1FD-5DD96C357DEA}"/>
              </a:ext>
            </a:extLst>
          </p:cNvPr>
          <p:cNvSpPr txBox="1"/>
          <p:nvPr/>
        </p:nvSpPr>
        <p:spPr>
          <a:xfrm>
            <a:off x="609600" y="2819400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VariableScopeExample.java</a:t>
            </a:r>
            <a:endParaRPr lang="ko-KR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66813"/>
            <a:ext cx="8686800" cy="5715000"/>
          </a:xfrm>
        </p:spPr>
        <p:txBody>
          <a:bodyPr/>
          <a:lstStyle/>
          <a:p>
            <a:pPr lvl="1" indent="-136525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변수</a:t>
            </a:r>
            <a:r>
              <a:rPr lang="en-US" altLang="ko-KR" b="1" dirty="0"/>
              <a:t>: </a:t>
            </a:r>
            <a:r>
              <a:rPr lang="ko-KR" altLang="en-US" b="1" dirty="0"/>
              <a:t>값을 저장할 수 있는 메모리 번지에 붙인 이름</a:t>
            </a:r>
            <a:r>
              <a:rPr lang="en-US" altLang="ko-KR" b="1" dirty="0"/>
              <a:t>. </a:t>
            </a:r>
            <a:r>
              <a:rPr lang="ko-KR" altLang="en-US" b="1" dirty="0"/>
              <a:t>변수를 통해 프로그램은 메모리 번지에 값을 저장하고 읽을 수 있다</a:t>
            </a:r>
            <a:r>
              <a:rPr lang="en-US" altLang="ko-KR" b="1" dirty="0"/>
              <a:t>.</a:t>
            </a:r>
          </a:p>
          <a:p>
            <a:pPr marL="268288" lvl="1" indent="0">
              <a:buNone/>
              <a:defRPr/>
            </a:pPr>
            <a:endParaRPr lang="ko-KR" altLang="en-US" b="1" dirty="0"/>
          </a:p>
          <a:p>
            <a:pPr lvl="1" indent="-136525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변수 선언</a:t>
            </a:r>
            <a:r>
              <a:rPr lang="en-US" altLang="ko-KR" b="1" dirty="0"/>
              <a:t>: </a:t>
            </a:r>
            <a:r>
              <a:rPr lang="ko-KR" altLang="en-US" b="1" dirty="0"/>
              <a:t>변수에 어떤 타입의 데이터를 저장할지 그리고 변수 이름이 무엇인지를 결정하는 것</a:t>
            </a:r>
          </a:p>
          <a:p>
            <a:pPr marL="268288" lvl="1" indent="0">
              <a:buNone/>
              <a:defRPr/>
            </a:pPr>
            <a:endParaRPr lang="ko-KR" altLang="en-US" b="1" dirty="0"/>
          </a:p>
          <a:p>
            <a:pPr lvl="1" indent="-136525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변수 사용</a:t>
            </a:r>
            <a:r>
              <a:rPr lang="en-US" altLang="ko-KR" b="1" dirty="0"/>
              <a:t>: </a:t>
            </a:r>
            <a:r>
              <a:rPr lang="ko-KR" altLang="en-US" b="1" dirty="0"/>
              <a:t>변수의 값을 읽거나 변경하는 것</a:t>
            </a:r>
            <a:r>
              <a:rPr lang="en-US" altLang="ko-KR" b="1" dirty="0"/>
              <a:t>. </a:t>
            </a:r>
            <a:r>
              <a:rPr lang="ko-KR" altLang="en-US" b="1" dirty="0"/>
              <a:t>변수는 </a:t>
            </a:r>
            <a:r>
              <a:rPr lang="ko-KR" altLang="en-US" b="1" dirty="0" err="1"/>
              <a:t>출력문이나</a:t>
            </a:r>
            <a:r>
              <a:rPr lang="ko-KR" altLang="en-US" b="1" dirty="0"/>
              <a:t> </a:t>
            </a:r>
            <a:r>
              <a:rPr lang="ko-KR" altLang="en-US" b="1" dirty="0" err="1"/>
              <a:t>연산식</a:t>
            </a:r>
            <a:r>
              <a:rPr lang="ko-KR" altLang="en-US" b="1" dirty="0"/>
              <a:t> 내부에서 사용되어 변수에 저장된 값을 출력하거나 연산에 사용한다</a:t>
            </a:r>
            <a:r>
              <a:rPr lang="en-US" altLang="ko-KR" b="1" dirty="0"/>
              <a:t>.</a:t>
            </a:r>
          </a:p>
          <a:p>
            <a:pPr marL="268288" lvl="1" indent="0">
              <a:buNone/>
              <a:defRPr/>
            </a:pPr>
            <a:endParaRPr lang="ko-KR" altLang="en-US" b="1" dirty="0"/>
          </a:p>
          <a:p>
            <a:pPr lvl="1" indent="-136525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변수 사용 범위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변수는 자신이 선언된 위치에서 자신이 속한 블록 내부까지만 사용이 가능하고 밖에서는 사용할 수 없다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pPr marL="267891" lvl="1" indent="0">
              <a:buNone/>
              <a:defRPr/>
            </a:pPr>
            <a:endParaRPr lang="ko-KR" altLang="en-US" b="1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키워드로 끝내는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7631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pic>
        <p:nvPicPr>
          <p:cNvPr id="2048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2378075" y="4168775"/>
            <a:ext cx="434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200"/>
              <a:t>Thank You!</a:t>
            </a:r>
            <a:endParaRPr lang="ko-KR" altLang="en-US" sz="3200"/>
          </a:p>
        </p:txBody>
      </p:sp>
      <p:pic>
        <p:nvPicPr>
          <p:cNvPr id="20486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-1003300"/>
            <a:ext cx="517207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42900" y="9906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200000"/>
              </a:lnSpc>
            </a:pPr>
            <a:r>
              <a:rPr lang="en-US" altLang="ko-KR" sz="2200"/>
              <a:t>0. </a:t>
            </a:r>
            <a:r>
              <a:rPr lang="ko-KR" altLang="en-US" sz="2200"/>
              <a:t>시작하기 </a:t>
            </a:r>
            <a:r>
              <a:rPr lang="ko-KR" altLang="en-US" sz="2200" dirty="0"/>
              <a:t>전에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1. </a:t>
            </a:r>
            <a:r>
              <a:rPr lang="ko-KR" altLang="en-US" sz="2200"/>
              <a:t>변수 </a:t>
            </a:r>
            <a:r>
              <a:rPr lang="ko-KR" altLang="en-US" sz="2200" dirty="0"/>
              <a:t>선언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2. </a:t>
            </a:r>
            <a:r>
              <a:rPr lang="ko-KR" altLang="en-US" sz="2200"/>
              <a:t>값 </a:t>
            </a:r>
            <a:r>
              <a:rPr lang="ko-KR" altLang="en-US" sz="2200" dirty="0"/>
              <a:t>저장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3. </a:t>
            </a:r>
            <a:r>
              <a:rPr lang="ko-KR" altLang="en-US" sz="2200"/>
              <a:t>변수 </a:t>
            </a:r>
            <a:r>
              <a:rPr lang="ko-KR" altLang="en-US" sz="2200" dirty="0"/>
              <a:t>사용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4. </a:t>
            </a:r>
            <a:r>
              <a:rPr lang="ko-KR" altLang="en-US" sz="2200"/>
              <a:t>변수 </a:t>
            </a:r>
            <a:r>
              <a:rPr lang="ko-KR" altLang="en-US" sz="2200" dirty="0"/>
              <a:t>사용 범위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5. </a:t>
            </a:r>
            <a:r>
              <a:rPr lang="ko-KR" altLang="en-US" sz="2200"/>
              <a:t>키워드로 </a:t>
            </a:r>
            <a:r>
              <a:rPr lang="ko-KR" altLang="en-US" sz="2200" dirty="0"/>
              <a:t>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512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sz="2100" b="1">
                <a:latin typeface="나눔스퀘어OTF" pitchFamily="34" charset="-127"/>
                <a:ea typeface="나눔스퀘어OTF" pitchFamily="34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7AF8324-DAED-4618-BA7D-6122AA77E2F3}"/>
              </a:ext>
            </a:extLst>
          </p:cNvPr>
          <p:cNvSpPr/>
          <p:nvPr/>
        </p:nvSpPr>
        <p:spPr>
          <a:xfrm>
            <a:off x="4876800" y="2975046"/>
            <a:ext cx="2743200" cy="3349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ko-KR" altLang="en-US" sz="1400"/>
              <a:t>메모리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82F42A7-E7F1-41CE-922B-4C17DF2047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3820" y="3326786"/>
            <a:ext cx="2559980" cy="293039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7200" y="1189941"/>
            <a:ext cx="8305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800" dirty="0">
                <a:solidFill>
                  <a:srgbClr val="C00000"/>
                </a:solidFill>
                <a:ea typeface="나눔스퀘어OTF"/>
              </a:rPr>
              <a:t>핵심 키워드</a:t>
            </a:r>
            <a:r>
              <a:rPr lang="en-US" altLang="ko-KR" sz="180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800">
                <a:solidFill>
                  <a:srgbClr val="C00000"/>
                </a:solidFill>
                <a:ea typeface="나눔스퀘어OTF"/>
              </a:rPr>
              <a:t> </a:t>
            </a:r>
            <a:r>
              <a:rPr lang="en-US" altLang="ko-KR" sz="1800">
                <a:solidFill>
                  <a:srgbClr val="C00000"/>
                </a:solidFill>
                <a:ea typeface="나눔스퀘어OTF"/>
              </a:rPr>
              <a:t>:</a:t>
            </a:r>
            <a:endParaRPr lang="en-US" altLang="ko-KR" sz="1800">
              <a:ea typeface="나눔스퀘어OTF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800" dirty="0">
              <a:ea typeface="나눔스퀘어OTF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C00000"/>
                </a:solidFill>
                <a:ea typeface="나눔스퀘어OTF"/>
              </a:rPr>
              <a:t>[</a:t>
            </a:r>
            <a:r>
              <a:rPr lang="ko-KR" altLang="en-US" sz="1800" dirty="0">
                <a:solidFill>
                  <a:srgbClr val="C00000"/>
                </a:solidFill>
                <a:ea typeface="나눔스퀘어OTF"/>
              </a:rPr>
              <a:t>핵심 포인트</a:t>
            </a:r>
            <a:r>
              <a:rPr lang="en-US" altLang="ko-KR" sz="1800" dirty="0">
                <a:solidFill>
                  <a:srgbClr val="C00000"/>
                </a:solidFill>
                <a:ea typeface="나눔스퀘어OTF"/>
              </a:rPr>
              <a:t>]</a:t>
            </a:r>
            <a:r>
              <a:rPr lang="ko-KR" altLang="en-US" sz="1800" dirty="0">
                <a:solidFill>
                  <a:srgbClr val="C00000"/>
                </a:solidFill>
                <a:ea typeface="나눔스퀘어OTF"/>
              </a:rPr>
              <a:t> </a:t>
            </a:r>
            <a:endParaRPr lang="en-US" altLang="ko-KR" sz="1800" dirty="0">
              <a:solidFill>
                <a:srgbClr val="C00000"/>
              </a:solidFill>
              <a:ea typeface="나눔스퀘어OTF"/>
            </a:endParaRP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ko-KR" altLang="en-US" sz="1400" dirty="0">
                <a:ea typeface="나눔스퀘어OTF"/>
              </a:rPr>
              <a:t>컴퓨터 메모리</a:t>
            </a:r>
            <a:r>
              <a:rPr lang="en-US" altLang="ko-KR" sz="1400" dirty="0">
                <a:ea typeface="나눔스퀘어OTF"/>
              </a:rPr>
              <a:t>(RAM)</a:t>
            </a:r>
            <a:r>
              <a:rPr lang="ko-KR" altLang="en-US" sz="1400" dirty="0">
                <a:ea typeface="나눔스퀘어OTF"/>
              </a:rPr>
              <a:t>는 값을 저장할 수 있는 수많은 번지</a:t>
            </a:r>
            <a:r>
              <a:rPr lang="en-US" altLang="ko-KR" sz="1400" dirty="0">
                <a:ea typeface="나눔스퀘어OTF"/>
              </a:rPr>
              <a:t>(</a:t>
            </a:r>
            <a:r>
              <a:rPr lang="ko-KR" altLang="en-US" sz="1400" dirty="0">
                <a:ea typeface="나눔스퀘어OTF"/>
              </a:rPr>
              <a:t>주소</a:t>
            </a:r>
            <a:r>
              <a:rPr lang="en-US" altLang="ko-KR" sz="1400" dirty="0">
                <a:ea typeface="나눔스퀘어OTF"/>
              </a:rPr>
              <a:t>)</a:t>
            </a:r>
            <a:r>
              <a:rPr lang="ko-KR" altLang="en-US" sz="1400">
                <a:ea typeface="나눔스퀘어OTF"/>
              </a:rPr>
              <a:t>들로 구성되어 </a:t>
            </a:r>
            <a:r>
              <a:rPr lang="ko-KR" altLang="en-US" sz="1400" dirty="0">
                <a:ea typeface="나눔스퀘어OTF"/>
              </a:rPr>
              <a:t>있다</a:t>
            </a:r>
            <a:r>
              <a:rPr lang="en-US" altLang="ko-KR" sz="1400">
                <a:ea typeface="나눔스퀘어OTF"/>
              </a:rPr>
              <a:t>. </a:t>
            </a: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ko-KR" altLang="en-US" sz="1400">
                <a:ea typeface="나눔스퀘어OTF"/>
              </a:rPr>
              <a:t>메모리의 어디에</a:t>
            </a:r>
            <a:r>
              <a:rPr lang="en-US" altLang="ko-KR" sz="1400">
                <a:ea typeface="나눔스퀘어OTF"/>
              </a:rPr>
              <a:t>, </a:t>
            </a:r>
            <a:r>
              <a:rPr lang="ko-KR" altLang="en-US" sz="1400">
                <a:ea typeface="나눔스퀘어OTF"/>
              </a:rPr>
              <a:t>어떤 </a:t>
            </a:r>
            <a:r>
              <a:rPr lang="ko-KR" altLang="en-US" sz="1400" dirty="0">
                <a:ea typeface="나눔스퀘어OTF"/>
              </a:rPr>
              <a:t>방식으로 저장할지 정해놓지 않으면 프로그램 개발이 무척 어렵게 </a:t>
            </a:r>
            <a:r>
              <a:rPr lang="ko-KR" altLang="en-US" sz="1400">
                <a:ea typeface="나눔스퀘어OTF"/>
              </a:rPr>
              <a:t>된다</a:t>
            </a:r>
            <a:r>
              <a:rPr lang="en-US" altLang="ko-KR" sz="1400">
                <a:ea typeface="나눔스퀘어OTF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ko-KR" altLang="en-US" sz="1400">
                <a:ea typeface="나눔스퀘어OTF"/>
              </a:rPr>
              <a:t>프로그래밍 </a:t>
            </a:r>
            <a:r>
              <a:rPr lang="ko-KR" altLang="en-US" sz="1400" dirty="0">
                <a:ea typeface="나눔스퀘어OTF"/>
              </a:rPr>
              <a:t>언어는 이 문제를 해결하기 위해 변수라는 개념을 사용한다</a:t>
            </a:r>
            <a:r>
              <a:rPr lang="en-US" altLang="ko-KR" sz="1400">
                <a:ea typeface="나눔스퀘어OTF"/>
              </a:rPr>
              <a:t>. </a:t>
            </a:r>
            <a:endParaRPr lang="en-US" altLang="ko-KR" sz="1400" dirty="0">
              <a:ea typeface="나눔스퀘어OTF"/>
            </a:endParaRP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ko-KR" altLang="en-US" sz="1400" dirty="0">
                <a:ea typeface="나눔스퀘어OTF"/>
              </a:rPr>
              <a:t>변수의 역할 및 사용 방법에 대해 알아본다</a:t>
            </a:r>
            <a:r>
              <a:rPr lang="en-US" altLang="ko-KR" sz="1400" dirty="0">
                <a:ea typeface="나눔스퀘어OTF"/>
              </a:rPr>
              <a:t>.</a:t>
            </a:r>
            <a:endParaRPr lang="ko-KR" altLang="en-US" sz="1400" dirty="0">
              <a:ea typeface="나눔스퀘어OTF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13311" y="3764964"/>
            <a:ext cx="4038600" cy="2492215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변수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(Variable)</a:t>
            </a:r>
          </a:p>
          <a:p>
            <a:pPr lvl="1">
              <a:defRPr/>
            </a:pPr>
            <a:r>
              <a:rPr lang="ko-KR" altLang="en-US" sz="1400" dirty="0"/>
              <a:t>값을 저장할 수 있는 메모리의 특정 </a:t>
            </a:r>
            <a:r>
              <a:rPr lang="ko-KR" altLang="en-US" sz="1400"/>
              <a:t>번지에 붙여진 이름</a:t>
            </a:r>
            <a:endParaRPr lang="en-US" altLang="ko-KR" sz="140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/>
              <a:t>변수 </a:t>
            </a:r>
            <a:r>
              <a:rPr lang="ko-KR" altLang="en-US" sz="1400"/>
              <a:t>통해 해당 메모리 번지에 하나의 값 저장하고 읽을 수 있음</a:t>
            </a:r>
            <a:endParaRPr lang="en-US" altLang="ko-KR" sz="1400"/>
          </a:p>
          <a:p>
            <a:pPr lvl="1">
              <a:defRPr/>
            </a:pPr>
            <a:endParaRPr lang="en-US" altLang="ko-KR" sz="1400"/>
          </a:p>
          <a:p>
            <a:pPr lvl="1">
              <a:defRPr/>
            </a:pPr>
            <a:r>
              <a:rPr lang="ko-KR" altLang="en-US" sz="1400"/>
              <a:t>변수는 </a:t>
            </a:r>
            <a:r>
              <a:rPr lang="ko-KR" altLang="en-US" sz="1400" dirty="0"/>
              <a:t>정수</a:t>
            </a:r>
            <a:r>
              <a:rPr lang="en-US" altLang="ko-KR" sz="1400" dirty="0"/>
              <a:t>, </a:t>
            </a:r>
            <a:r>
              <a:rPr lang="ko-KR" altLang="en-US" sz="1400" dirty="0"/>
              <a:t>실수 등 다양한 타입의 값을 저장할 </a:t>
            </a:r>
            <a:r>
              <a:rPr lang="ko-KR" altLang="en-US" sz="1400"/>
              <a:t>수 있음</a:t>
            </a:r>
            <a:endParaRPr lang="en-US" altLang="ko-KR" sz="1400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0. </a:t>
            </a:r>
            <a:r>
              <a:rPr lang="ko-KR" altLang="en-US"/>
              <a:t>시작하기 전에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8ED22D-7B69-4EC0-B622-58DED4BCB04D}"/>
              </a:ext>
            </a:extLst>
          </p:cNvPr>
          <p:cNvSpPr/>
          <p:nvPr/>
        </p:nvSpPr>
        <p:spPr>
          <a:xfrm>
            <a:off x="2133600" y="1189941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ko-KR" altLang="en-US" sz="1800">
                <a:ea typeface="나눔스퀘어OTF"/>
              </a:rPr>
              <a:t>변수</a:t>
            </a:r>
            <a:r>
              <a:rPr lang="en-US" altLang="ko-KR" sz="1800" dirty="0">
                <a:ea typeface="나눔스퀘어OTF"/>
              </a:rPr>
              <a:t>, </a:t>
            </a:r>
            <a:r>
              <a:rPr lang="ko-KR" altLang="en-US" sz="1800" dirty="0">
                <a:ea typeface="나눔스퀘어OTF"/>
              </a:rPr>
              <a:t>변수 선언</a:t>
            </a:r>
            <a:r>
              <a:rPr lang="en-US" altLang="ko-KR" sz="1800" dirty="0">
                <a:ea typeface="나눔스퀘어OTF"/>
              </a:rPr>
              <a:t>, </a:t>
            </a:r>
            <a:r>
              <a:rPr lang="ko-KR" altLang="en-US" sz="1800" dirty="0">
                <a:ea typeface="나눔스퀘어OTF"/>
              </a:rPr>
              <a:t>변수 사용</a:t>
            </a:r>
            <a:r>
              <a:rPr lang="en-US" altLang="ko-KR" sz="1800" dirty="0">
                <a:ea typeface="나눔스퀘어OTF"/>
              </a:rPr>
              <a:t>, </a:t>
            </a:r>
            <a:r>
              <a:rPr lang="ko-KR" altLang="en-US" sz="1800" dirty="0">
                <a:ea typeface="나눔스퀘어OTF"/>
              </a:rPr>
              <a:t>변수 </a:t>
            </a:r>
            <a:r>
              <a:rPr lang="ko-KR" altLang="en-US" sz="1800">
                <a:ea typeface="나눔스퀘어OTF"/>
              </a:rPr>
              <a:t>사용 범위</a:t>
            </a:r>
            <a:endParaRPr lang="ko-KR" altLang="en-US" sz="1400" dirty="0">
              <a:ea typeface="나눔스퀘어OTF"/>
            </a:endParaRPr>
          </a:p>
        </p:txBody>
      </p:sp>
      <p:pic>
        <p:nvPicPr>
          <p:cNvPr id="13" name="Picture 2" descr="C:\Users\yongkwon\AppData\Local\Temp\SNAGHTML34b597.PNG">
            <a:extLst>
              <a:ext uri="{FF2B5EF4-FFF2-40B4-BE49-F238E27FC236}">
                <a16:creationId xmlns:a16="http://schemas.microsoft.com/office/drawing/2014/main" id="{237CE6A0-95C8-4446-A1E8-CE23DDF25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13391"/>
            <a:ext cx="7810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yongkwon\AppData\Local\Temp\SNAGHTML34b597.PNG">
            <a:extLst>
              <a:ext uri="{FF2B5EF4-FFF2-40B4-BE49-F238E27FC236}">
                <a16:creationId xmlns:a16="http://schemas.microsoft.com/office/drawing/2014/main" id="{26878DA2-CCF4-4A08-8BDA-39115A97C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210175"/>
            <a:ext cx="7810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670A3-CEA1-47ED-A894-394603C14412}"/>
              </a:ext>
            </a:extLst>
          </p:cNvPr>
          <p:cNvSpPr txBox="1"/>
          <p:nvPr/>
        </p:nvSpPr>
        <p:spPr>
          <a:xfrm>
            <a:off x="5308167" y="405624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X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AF2F9-9506-46E9-86FC-83783B660A25}"/>
              </a:ext>
            </a:extLst>
          </p:cNvPr>
          <p:cNvSpPr txBox="1"/>
          <p:nvPr/>
        </p:nvSpPr>
        <p:spPr>
          <a:xfrm>
            <a:off x="5308167" y="5507860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Y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pic>
        <p:nvPicPr>
          <p:cNvPr id="1032" name="Picture 8" descr="C:\Users\yongkwon\AppData\Local\Temp\SNAGHTML38be5e.PNG">
            <a:extLst>
              <a:ext uri="{FF2B5EF4-FFF2-40B4-BE49-F238E27FC236}">
                <a16:creationId xmlns:a16="http://schemas.microsoft.com/office/drawing/2014/main" id="{6CA3E58A-97FF-48B1-96A9-DA106478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672" y="3352800"/>
            <a:ext cx="14859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yongkwon\AppData\Local\Temp\SNAGHTML38be5e.PNG">
            <a:extLst>
              <a:ext uri="{FF2B5EF4-FFF2-40B4-BE49-F238E27FC236}">
                <a16:creationId xmlns:a16="http://schemas.microsoft.com/office/drawing/2014/main" id="{3ED8A19C-BA7F-449A-908A-933A34B54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672" y="4740382"/>
            <a:ext cx="14859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C:\Users\yongkwon\AppData\Local\Temp\SNAGHTML3b18e8.PNG">
            <a:extLst>
              <a:ext uri="{FF2B5EF4-FFF2-40B4-BE49-F238E27FC236}">
                <a16:creationId xmlns:a16="http://schemas.microsoft.com/office/drawing/2014/main" id="{89439DF1-7799-4179-8262-7407357925D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11" y="4257256"/>
            <a:ext cx="321310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020AB3-5DFB-4651-9ACD-5F4863D1666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55446" y="4196966"/>
            <a:ext cx="170815" cy="1612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CDAE48-09A1-48C4-BC6D-5D541F1C1EA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545571" y="5682253"/>
            <a:ext cx="275590" cy="1708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A4BFBA-C24F-42D3-AAE5-26C58ED377F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562033" y="5589630"/>
            <a:ext cx="180340" cy="170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7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42900" y="1150938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변수 사용 위해서 </a:t>
            </a:r>
            <a:r>
              <a:rPr lang="ko-KR" altLang="en-US">
                <a:solidFill>
                  <a:srgbClr val="C00000"/>
                </a:solidFill>
              </a:rPr>
              <a:t>변수 선언 </a:t>
            </a:r>
            <a:r>
              <a:rPr lang="ko-KR" altLang="en-US"/>
              <a:t>필요</a:t>
            </a:r>
            <a:endParaRPr lang="en-US" altLang="ko-KR"/>
          </a:p>
          <a:p>
            <a:pPr lvl="1" indent="-136525"/>
            <a:r>
              <a:rPr lang="ko-KR" altLang="en-US"/>
              <a:t>변수에</a:t>
            </a:r>
            <a:r>
              <a:rPr lang="en-US" altLang="ko-KR"/>
              <a:t> </a:t>
            </a:r>
            <a:r>
              <a:rPr lang="ko-KR" altLang="en-US"/>
              <a:t>어떤 타입의 데이터 저장할 것인지</a:t>
            </a:r>
            <a:r>
              <a:rPr lang="en-US" altLang="ko-KR"/>
              <a:t>, </a:t>
            </a:r>
            <a:r>
              <a:rPr lang="ko-KR" altLang="en-US"/>
              <a:t>변수 이름 무엇인지 결정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같은 타입의 변수는 콤마 이용해 한꺼번에 선언할 수 있음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변수 선언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701AF-6020-4647-9A4D-59F2D7B3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70" y="4276895"/>
            <a:ext cx="2695238" cy="13619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97228F-6268-4D4D-B3B1-EBBFB3CA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62" y="4181667"/>
            <a:ext cx="3809524" cy="1533333"/>
          </a:xfrm>
          <a:prstGeom prst="rect">
            <a:avLst/>
          </a:prstGeom>
        </p:spPr>
      </p:pic>
      <p:pic>
        <p:nvPicPr>
          <p:cNvPr id="3074" name="Picture 2" descr="C:\Users\yongkwon\AppData\Local\Temp\SNAGHTML873f5a.PNG">
            <a:extLst>
              <a:ext uri="{FF2B5EF4-FFF2-40B4-BE49-F238E27FC236}">
                <a16:creationId xmlns:a16="http://schemas.microsoft.com/office/drawing/2014/main" id="{A1B862B5-4085-48EC-A49E-DCE5F78A8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81288"/>
            <a:ext cx="44196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ongkwon\AppData\Local\Temp\SNAGHTML8770f9.PNG">
            <a:extLst>
              <a:ext uri="{FF2B5EF4-FFF2-40B4-BE49-F238E27FC236}">
                <a16:creationId xmlns:a16="http://schemas.microsoft.com/office/drawing/2014/main" id="{94BE975D-5E10-486E-85DF-42CCA9597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047750"/>
            <a:ext cx="47625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yongkwon\AppData\Local\Temp\SNAGHTML886089.PNG">
            <a:extLst>
              <a:ext uri="{FF2B5EF4-FFF2-40B4-BE49-F238E27FC236}">
                <a16:creationId xmlns:a16="http://schemas.microsoft.com/office/drawing/2014/main" id="{38266470-2375-4596-AB1F-D0349EF4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10" y="2009775"/>
            <a:ext cx="6286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yongkwon\AppData\Local\Temp\SNAGHTML88a216.PNG">
            <a:extLst>
              <a:ext uri="{FF2B5EF4-FFF2-40B4-BE49-F238E27FC236}">
                <a16:creationId xmlns:a16="http://schemas.microsoft.com/office/drawing/2014/main" id="{F548CB02-A4DB-4D9E-84F6-1E875765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72" y="2038350"/>
            <a:ext cx="6096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816C649-ABE4-49F4-8ADA-B7C0E8F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7923809" cy="3057143"/>
          </a:xfrm>
          <a:prstGeom prst="rect">
            <a:avLst/>
          </a:prstGeom>
        </p:spPr>
      </p:pic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변수 이름</a:t>
            </a:r>
            <a:endParaRPr lang="en-US" altLang="ko-KR">
              <a:solidFill>
                <a:srgbClr val="C00000"/>
              </a:solidFill>
            </a:endParaRPr>
          </a:p>
          <a:p>
            <a:pPr lvl="1" indent="-136525"/>
            <a:r>
              <a:rPr lang="ko-KR" altLang="en-US"/>
              <a:t>자바 언어에서 정한 명명 규칙 따라서 작성</a:t>
            </a:r>
            <a:endParaRPr lang="en-US" altLang="ko-KR"/>
          </a:p>
          <a:p>
            <a:pPr lvl="1" indent="-136525"/>
            <a:endParaRPr lang="ko-KR" altLang="en-US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변수 선언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0712A3-4974-40B0-BB61-937192B8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36" y="2304098"/>
            <a:ext cx="4238095" cy="5428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2E0439-811C-4E0D-9045-3E4F2DAAE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644" y="2294633"/>
            <a:ext cx="2809524" cy="542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E094E1-3739-4876-82FC-7BA2D7873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9" y="2966042"/>
            <a:ext cx="2504762" cy="276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14A4F9-D557-42F0-BBF0-EA995A85A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025" y="2947019"/>
            <a:ext cx="2704762" cy="285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EE5A1F-FA87-436F-8ACE-A4E9479A8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59" y="3358156"/>
            <a:ext cx="4209524" cy="542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2AB1BB-82A0-4471-A232-FB7371BBD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4984" y="3451790"/>
            <a:ext cx="2866667" cy="333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23F331-5FF2-4C85-BB26-CBB226250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136" y="3969396"/>
            <a:ext cx="2219048" cy="2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9A7FA2-B109-47EB-8775-9043E9F3BD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049" y="4380558"/>
            <a:ext cx="2676190" cy="2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예약어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/>
              <a:t>자바 언어에서 의미를 </a:t>
            </a:r>
            <a:r>
              <a:rPr lang="ko-KR" altLang="en-US" dirty="0"/>
              <a:t>가지고 사용되는 단어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변수 </a:t>
            </a:r>
            <a:r>
              <a:rPr lang="ko-KR" altLang="en-US"/>
              <a:t>이름으로 사용할 경우 컴파일 </a:t>
            </a:r>
            <a:r>
              <a:rPr lang="ko-KR" altLang="en-US" dirty="0"/>
              <a:t>에러 발생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변수 선언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32818"/>
            <a:ext cx="6192837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195388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값을 저장할 경우 </a:t>
            </a:r>
            <a:r>
              <a:rPr lang="ko-KR" altLang="en-US">
                <a:solidFill>
                  <a:srgbClr val="C00000"/>
                </a:solidFill>
              </a:rPr>
              <a:t>대입 연산자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en-US" altLang="ko-KR">
                <a:solidFill>
                  <a:srgbClr val="C00000"/>
                </a:solidFill>
              </a:rPr>
              <a:t>=</a:t>
            </a:r>
            <a:r>
              <a:rPr lang="en-US" altLang="ko-KR"/>
              <a:t>) </a:t>
            </a:r>
            <a:r>
              <a:rPr lang="ko-KR" altLang="en-US"/>
              <a:t>사용</a:t>
            </a:r>
            <a:endParaRPr lang="en-US" altLang="ko-KR"/>
          </a:p>
          <a:p>
            <a:pPr lvl="1" indent="-136525"/>
            <a:r>
              <a:rPr lang="ko-KR" altLang="en-US"/>
              <a:t>변수를 선언하고</a:t>
            </a:r>
            <a:endParaRPr lang="en-US" altLang="ko-KR"/>
          </a:p>
          <a:p>
            <a:pPr lvl="1" indent="-136525"/>
            <a:r>
              <a:rPr lang="ko-KR" altLang="en-US"/>
              <a:t>대입 연산자를 사용해서 오른쪽의 값을 왼쪽의 변수에 저장</a:t>
            </a:r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r>
              <a:rPr lang="ko-KR" altLang="en-US">
                <a:solidFill>
                  <a:srgbClr val="C00000"/>
                </a:solidFill>
              </a:rPr>
              <a:t>변수 초기화</a:t>
            </a:r>
            <a:endParaRPr lang="en-US" altLang="ko-KR">
              <a:solidFill>
                <a:srgbClr val="C00000"/>
              </a:solidFill>
            </a:endParaRPr>
          </a:p>
          <a:p>
            <a:pPr lvl="1" indent="-136525"/>
            <a:r>
              <a:rPr lang="ko-KR" altLang="en-US"/>
              <a:t>변수에 최초로 값이 저장될 때 </a:t>
            </a:r>
            <a:endParaRPr lang="en-US" altLang="ko-KR"/>
          </a:p>
          <a:p>
            <a:pPr lvl="1" indent="-136525"/>
            <a:r>
              <a:rPr lang="ko-KR" altLang="en-US"/>
              <a:t>메모리에 변수가 생성</a:t>
            </a:r>
            <a:endParaRPr lang="en-US" altLang="ko-KR"/>
          </a:p>
          <a:p>
            <a:pPr lvl="1" indent="-136525"/>
            <a:r>
              <a:rPr lang="ko-KR" altLang="en-US"/>
              <a:t>이것을 변수 </a:t>
            </a:r>
            <a:r>
              <a:rPr lang="ko-KR" altLang="en-US">
                <a:solidFill>
                  <a:srgbClr val="FF0000"/>
                </a:solidFill>
              </a:rPr>
              <a:t>초기화</a:t>
            </a:r>
            <a:r>
              <a:rPr lang="ko-KR" altLang="en-US"/>
              <a:t>라 하고</a:t>
            </a:r>
            <a:endParaRPr lang="en-US" altLang="ko-KR"/>
          </a:p>
          <a:p>
            <a:pPr lvl="1" indent="-136525"/>
            <a:r>
              <a:rPr lang="ko-KR" altLang="en-US"/>
              <a:t>이 때의 값을 </a:t>
            </a:r>
            <a:r>
              <a:rPr lang="ko-KR" altLang="en-US">
                <a:solidFill>
                  <a:srgbClr val="FF0000"/>
                </a:solidFill>
              </a:rPr>
              <a:t>초기값</a:t>
            </a:r>
            <a:r>
              <a:rPr lang="ko-KR" altLang="en-US"/>
              <a:t>이라고 함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39F3E-FA92-4D52-9D95-152EC7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4124552"/>
            <a:ext cx="2419048" cy="1819048"/>
          </a:xfrm>
          <a:prstGeom prst="rect">
            <a:avLst/>
          </a:prstGeom>
        </p:spPr>
      </p:pic>
      <p:sp>
        <p:nvSpPr>
          <p:cNvPr id="1024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값 저장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862B87-D1EA-45C5-9C07-922951FA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483" y="2218341"/>
            <a:ext cx="3058845" cy="4000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F597BC-016B-41F3-A233-9D4C60634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667000"/>
            <a:ext cx="2982645" cy="1163959"/>
          </a:xfrm>
          <a:prstGeom prst="rect">
            <a:avLst/>
          </a:prstGeom>
        </p:spPr>
      </p:pic>
      <p:pic>
        <p:nvPicPr>
          <p:cNvPr id="2054" name="Picture 6" descr="C:\Users\yongkwon\AppData\Local\Temp\SNAGHTML5be8ee.PNG">
            <a:extLst>
              <a:ext uri="{FF2B5EF4-FFF2-40B4-BE49-F238E27FC236}">
                <a16:creationId xmlns:a16="http://schemas.microsoft.com/office/drawing/2014/main" id="{783F1E89-F511-4AD7-87C2-B9151750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2" y="4536910"/>
            <a:ext cx="32861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886BEA-DC8D-4A82-90A3-F033D0E1E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863" y="5630619"/>
            <a:ext cx="508137" cy="2047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E96F34-55B5-4D81-9D45-4FE5C6102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477" y="5571011"/>
            <a:ext cx="492970" cy="204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032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r>
              <a:rPr lang="ko-KR" altLang="en-US"/>
              <a:t>초기화를 하지 않은 변수는 메모리에서 </a:t>
            </a:r>
            <a:r>
              <a:rPr lang="ko-KR" altLang="en-US" dirty="0"/>
              <a:t>값을 읽을 수 없음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값 저장</a:t>
            </a: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352800"/>
            <a:ext cx="70358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3773488" y="2647950"/>
            <a:ext cx="154305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B82A0F-F57E-443E-9FA1-4BE9F10C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716257"/>
            <a:ext cx="7035801" cy="3594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42DD0E-DFF7-407A-89D4-22D0AA8D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167976"/>
            <a:ext cx="7035800" cy="3594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38973A-7BD2-4FB2-87B1-002DE049BD6B}"/>
              </a:ext>
            </a:extLst>
          </p:cNvPr>
          <p:cNvSpPr/>
          <p:nvPr/>
        </p:nvSpPr>
        <p:spPr>
          <a:xfrm>
            <a:off x="1143000" y="350520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E75F1-3BE2-483A-A039-19AB2DEA1BFD}"/>
              </a:ext>
            </a:extLst>
          </p:cNvPr>
          <p:cNvSpPr txBox="1"/>
          <p:nvPr/>
        </p:nvSpPr>
        <p:spPr>
          <a:xfrm>
            <a:off x="1143000" y="5105400"/>
            <a:ext cx="4809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VariableInitializationExample.java</a:t>
            </a:r>
            <a:endParaRPr lang="ko-KR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95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변수 사용</a:t>
            </a:r>
            <a:r>
              <a:rPr lang="en-US" altLang="ko-KR"/>
              <a:t>:</a:t>
            </a:r>
          </a:p>
          <a:p>
            <a:pPr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예시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/>
              <a:t>출력문에서 변수 값 사용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연산식 내부에서 변수 값 사용</a:t>
            </a: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변수 사용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48" y="2376256"/>
            <a:ext cx="6972300" cy="8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038600"/>
            <a:ext cx="69723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7ED2E0-57B0-467C-AC54-401DFF22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248314"/>
            <a:ext cx="2952381" cy="314286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FA5F3FFE-DC1E-47CF-99F0-A3EA28DFE0E5}"/>
              </a:ext>
            </a:extLst>
          </p:cNvPr>
          <p:cNvSpPr txBox="1">
            <a:spLocks/>
          </p:cNvSpPr>
          <p:nvPr/>
        </p:nvSpPr>
        <p:spPr>
          <a:xfrm>
            <a:off x="1676400" y="1295400"/>
            <a:ext cx="5987989" cy="318857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/>
              <a:t>변수의 값을 이용해서</a:t>
            </a:r>
            <a:r>
              <a:rPr kumimoji="0" lang="en-US" altLang="ko-KR"/>
              <a:t>, </a:t>
            </a:r>
            <a:r>
              <a:rPr kumimoji="0" lang="ko-KR" altLang="en-US"/>
              <a:t>출력문이나 연산식을 수행하는 것</a:t>
            </a:r>
            <a:endParaRPr kumimoji="0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34450-BFCB-42AA-A3F6-9B90CF050581}"/>
              </a:ext>
            </a:extLst>
          </p:cNvPr>
          <p:cNvSpPr txBox="1"/>
          <p:nvPr/>
        </p:nvSpPr>
        <p:spPr>
          <a:xfrm>
            <a:off x="609600" y="5886390"/>
            <a:ext cx="3881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VariableUseExample.java</a:t>
            </a:r>
            <a:endParaRPr lang="ko-KR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16992</TotalTime>
  <Words>495</Words>
  <Application>Microsoft Office PowerPoint</Application>
  <PresentationFormat>화면 슬라이드 쇼(4:3)</PresentationFormat>
  <Paragraphs>122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돋움</vt:lpstr>
      <vt:lpstr>Arial</vt:lpstr>
      <vt:lpstr>Wingdings</vt:lpstr>
      <vt:lpstr>나눔스퀘어OTF</vt:lpstr>
      <vt:lpstr>Verdana</vt:lpstr>
      <vt:lpstr>맑은 고딕</vt:lpstr>
      <vt:lpstr>5_디자인 사용자 지정</vt:lpstr>
      <vt:lpstr>02-1. 변수 </vt:lpstr>
      <vt:lpstr>PowerPoint 프레젠테이션</vt:lpstr>
      <vt:lpstr>0. 시작하기 전에</vt:lpstr>
      <vt:lpstr>1. 변수 선언</vt:lpstr>
      <vt:lpstr>1. 변수 선언</vt:lpstr>
      <vt:lpstr>1. 변수 선언</vt:lpstr>
      <vt:lpstr>2. 값 저장</vt:lpstr>
      <vt:lpstr>2. 값 저장</vt:lpstr>
      <vt:lpstr>3. 변수 사용</vt:lpstr>
      <vt:lpstr>3. 변수 사용</vt:lpstr>
      <vt:lpstr>4. 변수 사용 범위</vt:lpstr>
      <vt:lpstr>4. 변수 사용 범위</vt:lpstr>
      <vt:lpstr>4. 변수 사용 범위</vt:lpstr>
      <vt:lpstr>5. 키워드로 끝내는 핵심 포인트</vt:lpstr>
      <vt:lpstr>PowerPoint 프레젠테이션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신 용권</cp:lastModifiedBy>
  <cp:revision>2672</cp:revision>
  <dcterms:created xsi:type="dcterms:W3CDTF">2004-07-21T02:43:03Z</dcterms:created>
  <dcterms:modified xsi:type="dcterms:W3CDTF">2019-06-09T07:08:15Z</dcterms:modified>
</cp:coreProperties>
</file>